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0" r:id="rId3"/>
    <p:sldId id="310" r:id="rId4"/>
    <p:sldId id="311" r:id="rId5"/>
    <p:sldId id="312" r:id="rId6"/>
    <p:sldId id="314" r:id="rId7"/>
    <p:sldId id="261" r:id="rId8"/>
    <p:sldId id="262" r:id="rId9"/>
    <p:sldId id="281" r:id="rId10"/>
    <p:sldId id="263" r:id="rId11"/>
    <p:sldId id="269" r:id="rId12"/>
    <p:sldId id="273" r:id="rId13"/>
    <p:sldId id="270" r:id="rId14"/>
    <p:sldId id="271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7" r:id="rId23"/>
    <p:sldId id="288" r:id="rId24"/>
    <p:sldId id="289" r:id="rId25"/>
    <p:sldId id="272" r:id="rId26"/>
    <p:sldId id="291" r:id="rId27"/>
    <p:sldId id="300" r:id="rId28"/>
    <p:sldId id="292" r:id="rId29"/>
    <p:sldId id="293" r:id="rId30"/>
    <p:sldId id="294" r:id="rId31"/>
    <p:sldId id="296" r:id="rId32"/>
    <p:sldId id="297" r:id="rId33"/>
    <p:sldId id="298" r:id="rId34"/>
    <p:sldId id="304" r:id="rId35"/>
    <p:sldId id="305" r:id="rId36"/>
    <p:sldId id="303" r:id="rId37"/>
    <p:sldId id="306" r:id="rId38"/>
    <p:sldId id="308" r:id="rId39"/>
    <p:sldId id="302" r:id="rId40"/>
    <p:sldId id="309" r:id="rId41"/>
    <p:sldId id="258" r:id="rId42"/>
    <p:sldId id="282" r:id="rId43"/>
    <p:sldId id="283" r:id="rId44"/>
    <p:sldId id="284" r:id="rId45"/>
    <p:sldId id="285" r:id="rId46"/>
    <p:sldId id="286" r:id="rId47"/>
    <p:sldId id="290" r:id="rId48"/>
    <p:sldId id="30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30" autoAdjust="0"/>
  </p:normalViewPr>
  <p:slideViewPr>
    <p:cSldViewPr snapToGrid="0" snapToObjects="1">
      <p:cViewPr varScale="1">
        <p:scale>
          <a:sx n="104" d="100"/>
          <a:sy n="104" d="100"/>
        </p:scale>
        <p:origin x="-1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14F3E45-4084-B44C-A115-0DA63F3F5DF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D83FE84-C18E-D148-AC48-0B9A1D52829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104" y="1371600"/>
            <a:ext cx="7986880" cy="1927225"/>
          </a:xfrm>
        </p:spPr>
        <p:txBody>
          <a:bodyPr>
            <a:noAutofit/>
          </a:bodyPr>
          <a:lstStyle/>
          <a:p>
            <a:pPr algn="r"/>
            <a:r>
              <a:rPr lang="en-US" sz="4400" cap="none" dirty="0" smtClean="0"/>
              <a:t>Sensitivity of Large-Scale Circulation and Wave Propagation to Tropical Shallow/Deep </a:t>
            </a:r>
            <a:r>
              <a:rPr lang="en-US" sz="4400" cap="none" dirty="0" err="1" smtClean="0"/>
              <a:t>Diabatic</a:t>
            </a:r>
            <a:r>
              <a:rPr lang="en-US" sz="4400" cap="none" dirty="0" smtClean="0"/>
              <a:t> Heating</a:t>
            </a:r>
            <a:endParaRPr 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2206955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the model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AGCM dynamical core with </a:t>
            </a:r>
            <a:r>
              <a:rPr lang="en-US" sz="2800" dirty="0" smtClean="0"/>
              <a:t>Python</a:t>
            </a:r>
          </a:p>
          <a:p>
            <a:pPr lvl="1"/>
            <a:r>
              <a:rPr lang="en-US" sz="2400" dirty="0" smtClean="0"/>
              <a:t>primitive prognostic equations: u, </a:t>
            </a:r>
            <a:r>
              <a:rPr lang="en-US" sz="2400" dirty="0"/>
              <a:t>v</a:t>
            </a:r>
            <a:r>
              <a:rPr lang="en-US" sz="2400" dirty="0" smtClean="0"/>
              <a:t>, T, q, </a:t>
            </a:r>
            <a:r>
              <a:rPr lang="en-US" sz="2400" dirty="0" err="1" smtClean="0"/>
              <a:t>ln</a:t>
            </a:r>
            <a:r>
              <a:rPr lang="en-US" sz="2400" dirty="0" smtClean="0"/>
              <a:t>(</a:t>
            </a:r>
            <a:r>
              <a:rPr lang="en-US" sz="2400" dirty="0" err="1" smtClean="0"/>
              <a:t>ps</a:t>
            </a:r>
            <a:r>
              <a:rPr lang="en-US" sz="2400" dirty="0" smtClean="0"/>
              <a:t>);</a:t>
            </a:r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pherical harmonic spectral dynamical core; </a:t>
            </a:r>
          </a:p>
          <a:p>
            <a:pPr lvl="1"/>
            <a:r>
              <a:rPr lang="en-US" sz="2400" dirty="0"/>
              <a:t>flexible </a:t>
            </a:r>
            <a:r>
              <a:rPr lang="en-US" sz="2400" dirty="0" smtClean="0"/>
              <a:t>vertical hybrid coordinate and horizontal resolution; </a:t>
            </a:r>
          </a:p>
          <a:p>
            <a:pPr lvl="1"/>
            <a:r>
              <a:rPr lang="en-US" sz="2400" dirty="0" smtClean="0"/>
              <a:t>semi-implicit time-integration;</a:t>
            </a:r>
          </a:p>
          <a:p>
            <a:pPr lvl="1"/>
            <a:r>
              <a:rPr lang="en-US" altLang="zh-CN" sz="2400" dirty="0" smtClean="0"/>
              <a:t>acceptable running speed on PC;</a:t>
            </a:r>
          </a:p>
          <a:p>
            <a:pPr lvl="1"/>
            <a:r>
              <a:rPr lang="en-US" altLang="zh-CN" sz="2400" dirty="0" smtClean="0"/>
              <a:t>concise </a:t>
            </a:r>
            <a:r>
              <a:rPr lang="en-US" sz="2400" dirty="0"/>
              <a:t>coding </a:t>
            </a:r>
            <a:r>
              <a:rPr lang="en-US" sz="2400" dirty="0" smtClean="0"/>
              <a:t>style;</a:t>
            </a:r>
          </a:p>
          <a:p>
            <a:pPr lvl="1"/>
            <a:r>
              <a:rPr lang="en-US" sz="2400" dirty="0" smtClean="0"/>
              <a:t>easy to read and tune all parameters;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onvenient for </a:t>
            </a:r>
            <a:r>
              <a:rPr lang="en-US" sz="2400" dirty="0"/>
              <a:t>I/O, </a:t>
            </a:r>
            <a:r>
              <a:rPr lang="en-US" sz="2400" dirty="0" smtClean="0"/>
              <a:t>visualizing, analyzing, etc.;</a:t>
            </a:r>
          </a:p>
          <a:p>
            <a:pPr lvl="1"/>
            <a:r>
              <a:rPr lang="en-US" sz="2400" dirty="0"/>
              <a:t>f</a:t>
            </a:r>
            <a:r>
              <a:rPr lang="en-US" sz="2400" dirty="0" smtClean="0"/>
              <a:t>lexible </a:t>
            </a:r>
            <a:r>
              <a:rPr lang="en-US" sz="2400" dirty="0"/>
              <a:t>on </a:t>
            </a:r>
            <a:r>
              <a:rPr lang="en-US" sz="2400" dirty="0" smtClean="0"/>
              <a:t>every </a:t>
            </a:r>
            <a:r>
              <a:rPr lang="en-US" sz="2400" dirty="0"/>
              <a:t>platform: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67064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93467"/>
              </p:ext>
            </p:extLst>
          </p:nvPr>
        </p:nvGraphicFramePr>
        <p:xfrm>
          <a:off x="549566" y="2529148"/>
          <a:ext cx="7950232" cy="13993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76285"/>
                <a:gridCol w="1997790"/>
                <a:gridCol w="2199872"/>
                <a:gridCol w="1876285"/>
              </a:tblGrid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Physics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Mode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s_dp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steady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deep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300 d</a:t>
                      </a:r>
                      <a:endParaRPr lang="en-US" sz="2200" dirty="0"/>
                    </a:p>
                  </a:txBody>
                  <a:tcPr/>
                </a:tc>
              </a:tr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s_sh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steady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shallow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300 d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4168" y="1925863"/>
            <a:ext cx="465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a) Steady forcing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62034" y="962469"/>
            <a:ext cx="35377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Resolution: T30L18</a:t>
            </a:r>
          </a:p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Rayleigh friction: 5 day</a:t>
            </a:r>
            <a:r>
              <a:rPr lang="en-US" sz="2400" baseline="30000" dirty="0" smtClean="0">
                <a:solidFill>
                  <a:srgbClr val="0000FF"/>
                </a:solidFill>
              </a:rPr>
              <a:t>-1</a:t>
            </a:r>
          </a:p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Newtonian cooling: 5 day</a:t>
            </a:r>
            <a:r>
              <a:rPr lang="en-US" sz="2400" baseline="30000" dirty="0" smtClean="0">
                <a:solidFill>
                  <a:srgbClr val="0000FF"/>
                </a:solidFill>
              </a:rPr>
              <a:t>-1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48049"/>
              </p:ext>
            </p:extLst>
          </p:nvPr>
        </p:nvGraphicFramePr>
        <p:xfrm>
          <a:off x="549567" y="4781081"/>
          <a:ext cx="7950232" cy="13993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76285"/>
                <a:gridCol w="2355473"/>
                <a:gridCol w="1842189"/>
                <a:gridCol w="1876285"/>
              </a:tblGrid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Physics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Mode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o_dp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oscillate(44 day)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deep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100 d</a:t>
                      </a:r>
                      <a:endParaRPr lang="en-US" sz="2200" dirty="0"/>
                    </a:p>
                  </a:txBody>
                  <a:tcPr/>
                </a:tc>
              </a:tr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o_sh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oscillate(44 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shallow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100 d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9137" y="4214429"/>
            <a:ext cx="465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b) Local oscillating forcing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36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22619"/>
              </p:ext>
            </p:extLst>
          </p:nvPr>
        </p:nvGraphicFramePr>
        <p:xfrm>
          <a:off x="622838" y="4301580"/>
          <a:ext cx="7950233" cy="13993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76285"/>
                <a:gridCol w="2514704"/>
                <a:gridCol w="1682959"/>
                <a:gridCol w="1876285"/>
              </a:tblGrid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Physics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Mode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p_dp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PBL convergence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deep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100 d</a:t>
                      </a:r>
                      <a:endParaRPr lang="en-US" sz="2200" dirty="0"/>
                    </a:p>
                  </a:txBody>
                  <a:tcPr/>
                </a:tc>
              </a:tr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p_sh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PBL</a:t>
                      </a:r>
                      <a:r>
                        <a:rPr lang="en-US" sz="2200" baseline="0" dirty="0" smtClean="0"/>
                        <a:t> convergence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shallow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100 d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1956" y="3734928"/>
            <a:ext cx="814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</a:rPr>
              <a:t>) Wave-CISK like physics: PBL convergence triggered heating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956" y="640218"/>
            <a:ext cx="8231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Initial condition: oscillating cases @ 44</a:t>
            </a:r>
            <a:r>
              <a:rPr lang="en-US" sz="2400" baseline="30000" dirty="0" smtClean="0">
                <a:solidFill>
                  <a:srgbClr val="0000FF"/>
                </a:solidFill>
              </a:rPr>
              <a:t>th</a:t>
            </a:r>
            <a:r>
              <a:rPr lang="en-US" sz="2400" dirty="0" smtClean="0">
                <a:solidFill>
                  <a:srgbClr val="0000FF"/>
                </a:solidFill>
              </a:rPr>
              <a:t> day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423982"/>
              </p:ext>
            </p:extLst>
          </p:nvPr>
        </p:nvGraphicFramePr>
        <p:xfrm>
          <a:off x="622837" y="1913418"/>
          <a:ext cx="7950233" cy="139931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76285"/>
                <a:gridCol w="1718529"/>
                <a:gridCol w="2479134"/>
                <a:gridCol w="1876285"/>
              </a:tblGrid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Physics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Initial Condition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d_dp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None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s_dp</a:t>
                      </a:r>
                      <a:r>
                        <a:rPr lang="en-US" sz="2200" dirty="0" smtClean="0"/>
                        <a:t>: </a:t>
                      </a:r>
                      <a:r>
                        <a:rPr lang="en-US" sz="2200" baseline="0" dirty="0" smtClean="0"/>
                        <a:t>300</a:t>
                      </a:r>
                      <a:r>
                        <a:rPr lang="en-US" sz="2200" baseline="30000" dirty="0" smtClean="0"/>
                        <a:t>th</a:t>
                      </a:r>
                      <a:r>
                        <a:rPr lang="en-US" sz="2200" baseline="0" dirty="0" smtClean="0"/>
                        <a:t> day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100 d</a:t>
                      </a:r>
                      <a:endParaRPr lang="en-US" sz="2200" dirty="0"/>
                    </a:p>
                  </a:txBody>
                  <a:tcPr/>
                </a:tc>
              </a:tr>
              <a:tr h="46643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d_sh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None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s_sh</a:t>
                      </a:r>
                      <a:r>
                        <a:rPr lang="en-US" sz="2200" dirty="0" smtClean="0"/>
                        <a:t>: 300</a:t>
                      </a:r>
                      <a:r>
                        <a:rPr lang="en-US" sz="2200" baseline="30000" dirty="0" smtClean="0"/>
                        <a:t>th</a:t>
                      </a:r>
                      <a:r>
                        <a:rPr lang="en-US" sz="2200" dirty="0" smtClean="0"/>
                        <a:t> day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100 d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66380" y="1355461"/>
            <a:ext cx="738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c) Suddenly shut down heating: </a:t>
            </a:r>
            <a:r>
              <a:rPr lang="en-US" sz="2400" b="1" dirty="0">
                <a:solidFill>
                  <a:srgbClr val="FF0000"/>
                </a:solidFill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</a:rPr>
              <a:t>ecayed wave cases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62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707" y="366330"/>
            <a:ext cx="82311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Initial condition (</a:t>
            </a:r>
            <a:r>
              <a:rPr lang="en-US" sz="2200" b="1" dirty="0" err="1" smtClean="0"/>
              <a:t>Te</a:t>
            </a:r>
            <a:r>
              <a:rPr lang="en-US" sz="2200" b="1" dirty="0" smtClean="0"/>
              <a:t>)</a:t>
            </a:r>
            <a:r>
              <a:rPr lang="en-US" sz="2200" dirty="0" smtClean="0"/>
              <a:t>: resting atmosphere with constant lapse rate in troposphere and constant temperature in stratosphere</a:t>
            </a:r>
          </a:p>
          <a:p>
            <a:r>
              <a:rPr lang="en-US" sz="2200" b="1" dirty="0" smtClean="0"/>
              <a:t>Rayleigh friction</a:t>
            </a:r>
            <a:r>
              <a:rPr lang="en-US" sz="2200" dirty="0" smtClean="0"/>
              <a:t>: linear friction from 700hPa to surface</a:t>
            </a:r>
          </a:p>
          <a:p>
            <a:r>
              <a:rPr lang="en-US" sz="2200" b="1" dirty="0" err="1" smtClean="0"/>
              <a:t>Diabatic</a:t>
            </a:r>
            <a:r>
              <a:rPr lang="en-US" sz="2200" b="1" dirty="0" smtClean="0"/>
              <a:t> heating</a:t>
            </a:r>
            <a:r>
              <a:rPr lang="en-US" sz="2200" dirty="0" smtClean="0"/>
              <a:t>: the shape is controlled by </a:t>
            </a:r>
            <a:r>
              <a:rPr lang="en-US" sz="2200" dirty="0" err="1" smtClean="0"/>
              <a:t>skewness</a:t>
            </a:r>
            <a:r>
              <a:rPr lang="en-US" sz="2200" dirty="0" smtClean="0"/>
              <a:t> (0~1)</a:t>
            </a:r>
          </a:p>
          <a:p>
            <a:r>
              <a:rPr lang="en-US" sz="2200" dirty="0" smtClean="0"/>
              <a:t>(0.2: deep;  0.8: shallow)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85768"/>
            <a:ext cx="9144000" cy="452591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69378" y="3248125"/>
            <a:ext cx="0" cy="4151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7347" y="3626666"/>
            <a:ext cx="65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217K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4172" y="5732825"/>
            <a:ext cx="65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288K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21957" y="6004469"/>
            <a:ext cx="374672" cy="186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912191" y="5653352"/>
            <a:ext cx="208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PREC ~ 10 mm/day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3088" y="3675510"/>
            <a:ext cx="102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6.5 K/km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3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large-scale circulation responses</a:t>
            </a:r>
          </a:p>
          <a:p>
            <a:pPr lvl="2"/>
            <a:r>
              <a:rPr lang="en-US" sz="2600" i="1" dirty="0" smtClean="0"/>
              <a:t>horizontally and vertically</a:t>
            </a:r>
            <a:endParaRPr lang="en-US" sz="2200" i="1" dirty="0" smtClean="0"/>
          </a:p>
          <a:p>
            <a:r>
              <a:rPr lang="en-US" sz="3200" dirty="0" smtClean="0"/>
              <a:t>Wave propagation</a:t>
            </a:r>
          </a:p>
          <a:p>
            <a:r>
              <a:rPr lang="en-US" sz="3200" dirty="0" smtClean="0"/>
              <a:t>Spectral analysis</a:t>
            </a:r>
          </a:p>
          <a:p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Sensitivity to model parameters</a:t>
            </a:r>
          </a:p>
          <a:p>
            <a:pPr lvl="2"/>
            <a:r>
              <a:rPr lang="en-US" sz="2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Resolution; Rayleigh friction; Newtonian cooling; cloud (heating) top and base; heating strength; initial condition etc.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2418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707" y="573917"/>
            <a:ext cx="288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Steady forcing: Day 0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2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707" y="573917"/>
            <a:ext cx="288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Steady forcing: </a:t>
            </a:r>
            <a:r>
              <a:rPr lang="en-US" sz="2400" b="1" dirty="0" smtClean="0">
                <a:solidFill>
                  <a:srgbClr val="FF0000"/>
                </a:solidFill>
              </a:rPr>
              <a:t>Day 1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2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707" y="573917"/>
            <a:ext cx="288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Steady forcing: </a:t>
            </a:r>
            <a:r>
              <a:rPr lang="en-US" sz="2400" b="1" dirty="0" smtClean="0">
                <a:solidFill>
                  <a:srgbClr val="FF0000"/>
                </a:solidFill>
              </a:rPr>
              <a:t>Day 2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2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707" y="573917"/>
            <a:ext cx="288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Steady forcing: </a:t>
            </a:r>
            <a:r>
              <a:rPr lang="en-US" sz="2400" b="1" dirty="0" smtClean="0">
                <a:solidFill>
                  <a:srgbClr val="FF0000"/>
                </a:solidFill>
              </a:rPr>
              <a:t>Day 3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25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707" y="573917"/>
            <a:ext cx="288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Steady forcing: </a:t>
            </a:r>
            <a:r>
              <a:rPr lang="en-US" sz="2400" b="1" dirty="0" smtClean="0">
                <a:solidFill>
                  <a:srgbClr val="FF0000"/>
                </a:solidFill>
              </a:rPr>
              <a:t>Day 4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2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99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</a:p>
          <a:p>
            <a:pPr lvl="2"/>
            <a:r>
              <a:rPr lang="en-US" sz="2600" i="1" dirty="0" smtClean="0"/>
              <a:t>Background, Motivations, Hypothesis</a:t>
            </a:r>
          </a:p>
          <a:p>
            <a:r>
              <a:rPr lang="en-US" sz="3200" dirty="0" smtClean="0"/>
              <a:t>Model and experimental design</a:t>
            </a:r>
          </a:p>
          <a:p>
            <a:r>
              <a:rPr lang="en-US" sz="3200" dirty="0" smtClean="0"/>
              <a:t>Results</a:t>
            </a:r>
          </a:p>
          <a:p>
            <a:r>
              <a:rPr lang="en-US" sz="3200" dirty="0" smtClean="0"/>
              <a:t>Summary</a:t>
            </a:r>
          </a:p>
          <a:p>
            <a:r>
              <a:rPr lang="en-US" sz="3200" dirty="0" smtClean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28155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707" y="573917"/>
            <a:ext cx="288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Steady forcing: </a:t>
            </a:r>
            <a:r>
              <a:rPr lang="en-US" sz="2400" b="1" dirty="0" smtClean="0">
                <a:solidFill>
                  <a:srgbClr val="FF0000"/>
                </a:solidFill>
              </a:rPr>
              <a:t>Day 5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25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707" y="573917"/>
            <a:ext cx="288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Steady forcing: </a:t>
            </a:r>
            <a:r>
              <a:rPr lang="en-US" sz="2400" b="1" dirty="0" smtClean="0">
                <a:solidFill>
                  <a:srgbClr val="FF0000"/>
                </a:solidFill>
              </a:rPr>
              <a:t>Day 6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2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707" y="573917"/>
            <a:ext cx="288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Steady forcing: </a:t>
            </a:r>
            <a:r>
              <a:rPr lang="en-US" sz="2400" b="1" dirty="0" smtClean="0">
                <a:solidFill>
                  <a:srgbClr val="FF0000"/>
                </a:solidFill>
              </a:rPr>
              <a:t>Day 7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19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707" y="573917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Steady forcing: </a:t>
            </a:r>
            <a:r>
              <a:rPr lang="en-US" sz="2400" b="1" dirty="0" smtClean="0">
                <a:solidFill>
                  <a:srgbClr val="FF0000"/>
                </a:solidFill>
              </a:rPr>
              <a:t>Day 300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9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3512" y="382665"/>
            <a:ext cx="6531320" cy="3256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3512" y="3581946"/>
            <a:ext cx="6531320" cy="325621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3609886" y="1648484"/>
            <a:ext cx="1257872" cy="647183"/>
          </a:xfrm>
          <a:prstGeom prst="downArrow">
            <a:avLst/>
          </a:prstGeom>
          <a:solidFill>
            <a:schemeClr val="lt1">
              <a:alpha val="61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6314678" y="1648484"/>
            <a:ext cx="1257872" cy="647183"/>
          </a:xfrm>
          <a:prstGeom prst="downArrow">
            <a:avLst/>
          </a:prstGeom>
          <a:solidFill>
            <a:schemeClr val="lt1">
              <a:alpha val="61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20787179" flipV="1">
            <a:off x="5306902" y="1214993"/>
            <a:ext cx="379094" cy="555601"/>
          </a:xfrm>
          <a:prstGeom prst="downArrow">
            <a:avLst/>
          </a:prstGeom>
          <a:solidFill>
            <a:schemeClr val="lt1">
              <a:alpha val="5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20587194" flipV="1">
            <a:off x="5349397" y="4774261"/>
            <a:ext cx="379094" cy="555601"/>
          </a:xfrm>
          <a:prstGeom prst="downArrow">
            <a:avLst/>
          </a:prstGeom>
          <a:solidFill>
            <a:schemeClr val="lt1">
              <a:alpha val="5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609886" y="5097853"/>
            <a:ext cx="1257872" cy="647183"/>
          </a:xfrm>
          <a:prstGeom prst="downArrow">
            <a:avLst/>
          </a:prstGeom>
          <a:solidFill>
            <a:schemeClr val="lt1">
              <a:alpha val="61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6314678" y="5097853"/>
            <a:ext cx="1257872" cy="647183"/>
          </a:xfrm>
          <a:prstGeom prst="downArrow">
            <a:avLst/>
          </a:prstGeom>
          <a:solidFill>
            <a:schemeClr val="lt1">
              <a:alpha val="61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24422"/>
            <a:ext cx="24056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Steady forcing: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200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th</a:t>
            </a:r>
            <a:r>
              <a:rPr lang="en-US" sz="2400" b="1" dirty="0" smtClean="0">
                <a:solidFill>
                  <a:srgbClr val="FF0000"/>
                </a:solidFill>
              </a:rPr>
              <a:t> ~ 300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th</a:t>
            </a:r>
            <a:r>
              <a:rPr lang="en-US" sz="2400" b="1" dirty="0" smtClean="0">
                <a:solidFill>
                  <a:srgbClr val="FF0000"/>
                </a:solidFill>
              </a:rPr>
              <a:t> day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sz="2400" dirty="0" smtClean="0"/>
              <a:t>Deep</a:t>
            </a:r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/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r>
              <a:rPr lang="en-US" sz="2400" dirty="0" smtClean="0"/>
              <a:t>shallow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9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856" y="451807"/>
            <a:ext cx="7913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Oscillating forcing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    Deep                 		 		shallow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687" y="1234032"/>
            <a:ext cx="3266585" cy="5473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0695" y="1234032"/>
            <a:ext cx="3175212" cy="547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856" y="451807"/>
            <a:ext cx="7913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Oscillating forcing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    Deep                 		 		shallow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1154" y="1270056"/>
            <a:ext cx="3315738" cy="5413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6754" y="1270058"/>
            <a:ext cx="3270550" cy="54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26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9406" y="3553498"/>
            <a:ext cx="6604594" cy="3304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9406" y="367496"/>
            <a:ext cx="6604594" cy="3210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489" y="24422"/>
            <a:ext cx="252795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Oscillating </a:t>
            </a:r>
            <a:r>
              <a:rPr lang="en-US" sz="2400" b="1" dirty="0">
                <a:solidFill>
                  <a:srgbClr val="FF0000"/>
                </a:solidFill>
              </a:rPr>
              <a:t>forcing: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44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th</a:t>
            </a:r>
            <a:r>
              <a:rPr lang="en-US" sz="2400" b="1" dirty="0" smtClean="0">
                <a:solidFill>
                  <a:srgbClr val="FF0000"/>
                </a:solidFill>
              </a:rPr>
              <a:t> day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sz="2400" dirty="0" smtClean="0"/>
              <a:t>Deep</a:t>
            </a:r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/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 smtClean="0"/>
          </a:p>
          <a:p>
            <a:pPr algn="r"/>
            <a:r>
              <a:rPr lang="en-US" sz="2400" dirty="0" smtClean="0"/>
              <a:t>shallow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898567" y="6068864"/>
            <a:ext cx="1477695" cy="610550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898567" y="2881893"/>
            <a:ext cx="1477695" cy="610550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879661" flipV="1">
            <a:off x="5244849" y="1629999"/>
            <a:ext cx="379094" cy="1126774"/>
          </a:xfrm>
          <a:prstGeom prst="downArrow">
            <a:avLst/>
          </a:prstGeom>
          <a:solidFill>
            <a:schemeClr val="lt1">
              <a:alpha val="54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31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5957" y="1352428"/>
            <a:ext cx="3150816" cy="53923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478" y="1352427"/>
            <a:ext cx="3240839" cy="5392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856" y="451807"/>
            <a:ext cx="7913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Shut down forcing: decayed waves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    Deep                 		 		shallow </a:t>
            </a:r>
            <a:endParaRPr lang="en-US" sz="2400" dirty="0"/>
          </a:p>
        </p:txBody>
      </p:sp>
      <p:cxnSp>
        <p:nvCxnSpPr>
          <p:cNvPr id="8" name="Straight Arrow Connector 7"/>
          <p:cNvCxnSpPr>
            <a:cxnSpLocks noChangeAspect="1"/>
          </p:cNvCxnSpPr>
          <p:nvPr/>
        </p:nvCxnSpPr>
        <p:spPr>
          <a:xfrm flipV="1">
            <a:off x="6313782" y="5641482"/>
            <a:ext cx="854926" cy="79627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385648" y="4029628"/>
            <a:ext cx="561767" cy="240556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11556" y="4689022"/>
            <a:ext cx="1334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c~40 m/s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p~6 days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92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4681" y="1298852"/>
            <a:ext cx="3433131" cy="5341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8474" y="1298855"/>
            <a:ext cx="3410839" cy="5341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856" y="451807"/>
            <a:ext cx="7913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Shut down forcing: decayed waves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    Deep                 		 		shallow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492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3876" y="448104"/>
            <a:ext cx="6067780" cy="63412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8657" y="6435194"/>
            <a:ext cx="188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Kiladis</a:t>
            </a:r>
            <a:r>
              <a:rPr lang="en-US" dirty="0"/>
              <a:t> </a:t>
            </a:r>
            <a:r>
              <a:rPr lang="en-US" dirty="0" smtClean="0"/>
              <a:t>et al., 2009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171400"/>
              </p:ext>
            </p:extLst>
          </p:nvPr>
        </p:nvGraphicFramePr>
        <p:xfrm>
          <a:off x="7544509" y="756599"/>
          <a:ext cx="1428523" cy="623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Equation" r:id="rId4" imgW="584200" imgH="254000" progId="Equation.3">
                  <p:embed/>
                </p:oleObj>
              </mc:Choice>
              <mc:Fallback>
                <p:oleObj name="Equation" r:id="rId4" imgW="584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4509" y="756599"/>
                        <a:ext cx="1428523" cy="623002"/>
                      </a:xfrm>
                      <a:prstGeom prst="rect">
                        <a:avLst/>
                      </a:prstGeom>
                      <a:ln w="127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133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72" y="1456481"/>
            <a:ext cx="6087953" cy="48785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013" y="1453108"/>
            <a:ext cx="2906540" cy="4878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856" y="451807"/>
            <a:ext cx="7913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Wave-CISK like physics: PBL convergence triggered heating</a:t>
            </a:r>
          </a:p>
          <a:p>
            <a:r>
              <a:rPr lang="en-US" sz="2400" dirty="0" smtClean="0"/>
              <a:t>Deep case: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520239" y="1782805"/>
            <a:ext cx="1450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c~30 m/s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p~16 days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20085430">
            <a:off x="3700345" y="4334881"/>
            <a:ext cx="671679" cy="184386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085430">
            <a:off x="6756318" y="4976100"/>
            <a:ext cx="671679" cy="117049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0085430">
            <a:off x="520933" y="4972845"/>
            <a:ext cx="677375" cy="1172632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2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72" y="1460677"/>
            <a:ext cx="6011912" cy="4882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608" y="1460677"/>
            <a:ext cx="2949913" cy="4882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856" y="451807"/>
            <a:ext cx="7913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Wave-CISK like physics: PBL convergence triggered heating</a:t>
            </a:r>
          </a:p>
          <a:p>
            <a:r>
              <a:rPr lang="en-US" sz="2400" dirty="0" smtClean="0"/>
              <a:t>Shallow case: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520239" y="1782805"/>
            <a:ext cx="1450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c~14 m/s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p~34 days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 rot="20085430">
            <a:off x="3700345" y="4334881"/>
            <a:ext cx="671679" cy="184386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0085430">
            <a:off x="520933" y="4972845"/>
            <a:ext cx="677375" cy="1172632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0085430">
            <a:off x="6756318" y="4976100"/>
            <a:ext cx="671679" cy="117049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7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061" y="415174"/>
            <a:ext cx="26298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Wave-CISK like physics cases @ 25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th</a:t>
            </a:r>
            <a:r>
              <a:rPr lang="en-US" sz="2400" b="1" dirty="0" smtClean="0">
                <a:solidFill>
                  <a:srgbClr val="FF0000"/>
                </a:solidFill>
              </a:rPr>
              <a:t> day</a:t>
            </a:r>
          </a:p>
          <a:p>
            <a:pPr algn="r"/>
            <a:endParaRPr lang="en-US" sz="2400" dirty="0" smtClean="0"/>
          </a:p>
          <a:p>
            <a:pPr algn="r"/>
            <a:r>
              <a:rPr lang="en-US" sz="2400" dirty="0" smtClean="0"/>
              <a:t>Deep case</a:t>
            </a:r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r>
              <a:rPr lang="en-US" sz="2400" dirty="0" smtClean="0"/>
              <a:t>Shallow case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642" y="390752"/>
            <a:ext cx="6526358" cy="321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642" y="3565611"/>
            <a:ext cx="6526358" cy="321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8889" y="563746"/>
            <a:ext cx="7425111" cy="2926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8890" y="3640917"/>
            <a:ext cx="7388474" cy="2926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911" y="476229"/>
            <a:ext cx="170973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physics</a:t>
            </a:r>
          </a:p>
          <a:p>
            <a:r>
              <a:rPr lang="en-US" sz="2400" dirty="0" smtClean="0"/>
              <a:t>No RF</a:t>
            </a:r>
          </a:p>
          <a:p>
            <a:r>
              <a:rPr lang="en-US" sz="2400" dirty="0" smtClean="0"/>
              <a:t>No NC</a:t>
            </a:r>
          </a:p>
          <a:p>
            <a:r>
              <a:rPr lang="en-US" sz="2400" dirty="0" smtClean="0"/>
              <a:t>No HD</a:t>
            </a:r>
          </a:p>
          <a:p>
            <a:endParaRPr lang="en-US" sz="2400" dirty="0" smtClean="0"/>
          </a:p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I.C.: deep case</a:t>
            </a:r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endParaRPr lang="en-US" sz="2400" dirty="0"/>
          </a:p>
          <a:p>
            <a:pPr algn="r"/>
            <a:endParaRPr lang="en-US" sz="2400" dirty="0" smtClean="0"/>
          </a:p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I.C.: shallow case</a:t>
            </a:r>
          </a:p>
        </p:txBody>
      </p:sp>
    </p:spTree>
    <p:extLst>
      <p:ext uri="{BB962C8B-B14F-4D97-AF65-F5344CB8AC3E}">
        <p14:creationId xmlns:p14="http://schemas.microsoft.com/office/powerpoint/2010/main" val="335647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1591" y="354119"/>
            <a:ext cx="792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 @ 500hPa  	</a:t>
            </a:r>
            <a:r>
              <a:rPr lang="en-US" sz="2400" dirty="0"/>
              <a:t>	</a:t>
            </a:r>
            <a:r>
              <a:rPr lang="en-US" sz="2400" dirty="0" smtClean="0"/>
              <a:t>   			PS					U @ 300hPa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6940"/>
            <a:ext cx="9144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85493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1591" y="354119"/>
            <a:ext cx="792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 @ 500hPa  	</a:t>
            </a:r>
            <a:r>
              <a:rPr lang="en-US" sz="2400" dirty="0"/>
              <a:t>	</a:t>
            </a:r>
            <a:r>
              <a:rPr lang="en-US" sz="2400" dirty="0" smtClean="0"/>
              <a:t>   			PS					U @ 300hPa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6940"/>
            <a:ext cx="9144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85493"/>
            <a:ext cx="9144000" cy="304800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561770" y="1208889"/>
            <a:ext cx="1929552" cy="866994"/>
          </a:xfrm>
          <a:custGeom>
            <a:avLst/>
            <a:gdLst>
              <a:gd name="connsiteX0" fmla="*/ 0 w 1929552"/>
              <a:gd name="connsiteY0" fmla="*/ 0 h 866994"/>
              <a:gd name="connsiteX1" fmla="*/ 964776 w 1929552"/>
              <a:gd name="connsiteY1" fmla="*/ 866980 h 866994"/>
              <a:gd name="connsiteX2" fmla="*/ 1929552 w 1929552"/>
              <a:gd name="connsiteY2" fmla="*/ 24422 h 86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9552" h="866994">
                <a:moveTo>
                  <a:pt x="0" y="0"/>
                </a:moveTo>
                <a:cubicBezTo>
                  <a:pt x="321592" y="431455"/>
                  <a:pt x="643184" y="862910"/>
                  <a:pt x="964776" y="866980"/>
                </a:cubicBezTo>
                <a:cubicBezTo>
                  <a:pt x="1286368" y="871050"/>
                  <a:pt x="1929552" y="24422"/>
                  <a:pt x="1929552" y="24422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48667" y="1563007"/>
            <a:ext cx="842655" cy="2063659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48667" y="2735263"/>
            <a:ext cx="940352" cy="891406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648667" y="3113804"/>
            <a:ext cx="940352" cy="51286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781591" y="3211491"/>
            <a:ext cx="854864" cy="390751"/>
          </a:xfrm>
          <a:custGeom>
            <a:avLst/>
            <a:gdLst>
              <a:gd name="connsiteX0" fmla="*/ 1306721 w 1306721"/>
              <a:gd name="connsiteY0" fmla="*/ 903613 h 903613"/>
              <a:gd name="connsiteX1" fmla="*/ 671679 w 1306721"/>
              <a:gd name="connsiteY1" fmla="*/ 280853 h 903613"/>
              <a:gd name="connsiteX2" fmla="*/ 0 w 1306721"/>
              <a:gd name="connsiteY2" fmla="*/ 0 h 90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721" h="903613">
                <a:moveTo>
                  <a:pt x="1306721" y="903613"/>
                </a:moveTo>
                <a:cubicBezTo>
                  <a:pt x="1098093" y="667534"/>
                  <a:pt x="889466" y="431455"/>
                  <a:pt x="671679" y="280853"/>
                </a:cubicBezTo>
                <a:cubicBezTo>
                  <a:pt x="453892" y="130251"/>
                  <a:pt x="0" y="0"/>
                  <a:pt x="0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9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1934" y="97688"/>
            <a:ext cx="1764626" cy="400110"/>
          </a:xfrm>
          <a:prstGeom prst="rect">
            <a:avLst/>
          </a:prstGeom>
          <a:noFill/>
          <a:ln>
            <a:solidFill>
              <a:srgbClr val="D2533C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Lecture09 slide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61930" y="4762288"/>
            <a:ext cx="488494" cy="928036"/>
          </a:xfrm>
          <a:prstGeom prst="straightConnector1">
            <a:avLst/>
          </a:prstGeom>
          <a:ln w="57150" cmpd="sng">
            <a:solidFill>
              <a:srgbClr val="D25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2115" y="3992994"/>
            <a:ext cx="2503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But they do have some overlap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678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77" y="1025724"/>
            <a:ext cx="27355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Deep wave-CISK physics</a:t>
            </a:r>
          </a:p>
          <a:p>
            <a:pPr algn="r"/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 smtClean="0">
              <a:solidFill>
                <a:srgbClr val="FF0000"/>
              </a:solidFill>
            </a:endParaRPr>
          </a:p>
          <a:p>
            <a:pPr algn="r"/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 smtClean="0">
              <a:solidFill>
                <a:srgbClr val="FF0000"/>
              </a:solidFill>
            </a:endParaRPr>
          </a:p>
          <a:p>
            <a:pPr algn="r"/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 smtClean="0">
              <a:solidFill>
                <a:srgbClr val="FF0000"/>
              </a:solidFill>
            </a:endParaRPr>
          </a:p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Shallow wave-CISK physics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544" y="3648798"/>
            <a:ext cx="6090912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544" y="683900"/>
            <a:ext cx="6090912" cy="304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506363" y="1184467"/>
            <a:ext cx="1318934" cy="234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506363" y="5031174"/>
            <a:ext cx="1318934" cy="1470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06544" y="354119"/>
            <a:ext cx="5800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		PS					U @ 300hPa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9370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1763" y="596690"/>
            <a:ext cx="3355905" cy="6158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3523" y="596690"/>
            <a:ext cx="3333973" cy="61586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035" y="596690"/>
            <a:ext cx="155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KE cascade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9194" y="280853"/>
            <a:ext cx="4872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  						shallow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381409" y="5140829"/>
            <a:ext cx="1013625" cy="46401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81409" y="4786710"/>
            <a:ext cx="696104" cy="32969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381409" y="5861278"/>
            <a:ext cx="427432" cy="17682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623535" y="6086945"/>
            <a:ext cx="629190" cy="23200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381409" y="3180727"/>
            <a:ext cx="537344" cy="32969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332557" y="4310481"/>
            <a:ext cx="537344" cy="23153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87265" y="6221265"/>
            <a:ext cx="482636" cy="12211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617179" y="5946755"/>
            <a:ext cx="452361" cy="1338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387265" y="3729746"/>
            <a:ext cx="537344" cy="32969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9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99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Large-scale circulation</a:t>
            </a:r>
          </a:p>
          <a:p>
            <a:pPr marL="457200" lvl="2"/>
            <a:r>
              <a:rPr lang="en-US" sz="2600" dirty="0"/>
              <a:t>Heating with shallow mode generates stronger upward motion, low-level convergence, westward tilting, and Walker circulation</a:t>
            </a:r>
            <a:r>
              <a:rPr lang="en-US" sz="2600" dirty="0" smtClean="0"/>
              <a:t>;</a:t>
            </a:r>
            <a:endParaRPr lang="en-US" sz="3000" dirty="0" smtClean="0"/>
          </a:p>
          <a:p>
            <a:r>
              <a:rPr lang="en-US" sz="3200" dirty="0" smtClean="0"/>
              <a:t>Wave propagation</a:t>
            </a:r>
          </a:p>
          <a:p>
            <a:pPr lvl="1"/>
            <a:r>
              <a:rPr lang="en-US" sz="2800" dirty="0" smtClean="0"/>
              <a:t>Heating with shallow mode results in inactive energy cascade, longer time scale of overturning eddies, and eventually slower eastward wave propagation.</a:t>
            </a:r>
          </a:p>
        </p:txBody>
      </p:sp>
    </p:spTree>
    <p:extLst>
      <p:ext uri="{BB962C8B-B14F-4D97-AF65-F5344CB8AC3E}">
        <p14:creationId xmlns:p14="http://schemas.microsoft.com/office/powerpoint/2010/main" val="313065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419" y="0"/>
            <a:ext cx="382604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91" y="293064"/>
            <a:ext cx="1673093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400" dirty="0" smtClean="0">
              <a:solidFill>
                <a:srgbClr val="FF0000"/>
              </a:solidFill>
            </a:endParaRPr>
          </a:p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OBS</a:t>
            </a:r>
          </a:p>
          <a:p>
            <a:pPr algn="r"/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 smtClean="0">
              <a:solidFill>
                <a:srgbClr val="FF0000"/>
              </a:solidFill>
            </a:endParaRPr>
          </a:p>
          <a:p>
            <a:pPr algn="r"/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 smtClean="0">
              <a:solidFill>
                <a:srgbClr val="FF0000"/>
              </a:solidFill>
            </a:endParaRPr>
          </a:p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Revised ZM + Hack</a:t>
            </a:r>
          </a:p>
          <a:p>
            <a:pPr algn="r"/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 smtClean="0">
              <a:solidFill>
                <a:srgbClr val="FF0000"/>
              </a:solidFill>
            </a:endParaRPr>
          </a:p>
          <a:p>
            <a:pPr algn="r"/>
            <a:endParaRPr lang="en-US" sz="2400" dirty="0">
              <a:solidFill>
                <a:srgbClr val="FF0000"/>
              </a:solidFill>
            </a:endParaRPr>
          </a:p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No Hack shallow scheme</a:t>
            </a:r>
          </a:p>
          <a:p>
            <a:pPr algn="r"/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4326" y="293065"/>
            <a:ext cx="3340797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Shallow </a:t>
            </a:r>
            <a:r>
              <a:rPr lang="en-US" sz="2400" dirty="0"/>
              <a:t>convection serves </a:t>
            </a:r>
            <a:r>
              <a:rPr lang="en-US" sz="2400" dirty="0" smtClean="0"/>
              <a:t>to </a:t>
            </a:r>
            <a:r>
              <a:rPr lang="en-US" sz="2400" dirty="0" smtClean="0">
                <a:solidFill>
                  <a:srgbClr val="0000FF"/>
                </a:solidFill>
              </a:rPr>
              <a:t>precondition</a:t>
            </a:r>
            <a:r>
              <a:rPr lang="en-US" sz="2400" dirty="0" smtClean="0"/>
              <a:t> </a:t>
            </a:r>
            <a:r>
              <a:rPr lang="en-US" sz="2400" dirty="0"/>
              <a:t>the lower troposphere by </a:t>
            </a:r>
            <a:r>
              <a:rPr lang="en-US" sz="2400" dirty="0">
                <a:solidFill>
                  <a:srgbClr val="0000FF"/>
                </a:solidFill>
              </a:rPr>
              <a:t>moistening</a:t>
            </a:r>
            <a:r>
              <a:rPr lang="en-US" sz="2400" dirty="0"/>
              <a:t> it </a:t>
            </a:r>
            <a:r>
              <a:rPr lang="en-US" sz="2400" dirty="0" smtClean="0"/>
              <a:t>ahead of </a:t>
            </a:r>
            <a:r>
              <a:rPr lang="en-US" sz="2400" dirty="0"/>
              <a:t>deep </a:t>
            </a:r>
            <a:r>
              <a:rPr lang="en-US" sz="2400" dirty="0" smtClean="0"/>
              <a:t>convection;</a:t>
            </a:r>
          </a:p>
          <a:p>
            <a:endParaRPr lang="en-US" sz="2400" dirty="0" smtClean="0"/>
          </a:p>
          <a:p>
            <a:r>
              <a:rPr lang="en-US" sz="2400" dirty="0" smtClean="0"/>
              <a:t>A correct simulation </a:t>
            </a:r>
            <a:r>
              <a:rPr lang="en-US" sz="2400" dirty="0"/>
              <a:t>of the interaction between deep and shallow</a:t>
            </a:r>
          </a:p>
          <a:p>
            <a:r>
              <a:rPr lang="en-US" sz="2400" dirty="0"/>
              <a:t>convection is key to MJO </a:t>
            </a:r>
            <a:r>
              <a:rPr lang="en-US" sz="2400" dirty="0" smtClean="0"/>
              <a:t>simulation.</a:t>
            </a:r>
          </a:p>
          <a:p>
            <a:endParaRPr lang="en-US" sz="2400" dirty="0"/>
          </a:p>
          <a:p>
            <a:r>
              <a:rPr lang="en-US" sz="2400" dirty="0" smtClean="0"/>
              <a:t>Shallow: trigger</a:t>
            </a:r>
          </a:p>
          <a:p>
            <a:r>
              <a:rPr lang="en-US" sz="2400" dirty="0" smtClean="0"/>
              <a:t>Deep: maintain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655733" y="6313084"/>
            <a:ext cx="224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Zhang and Song,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47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325"/>
            <a:ext cx="8229600" cy="9906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05" y="1197800"/>
            <a:ext cx="8686800" cy="5064462"/>
          </a:xfrm>
        </p:spPr>
        <p:txBody>
          <a:bodyPr>
            <a:noAutofit/>
          </a:bodyPr>
          <a:lstStyle/>
          <a:p>
            <a:r>
              <a:rPr lang="en-US" sz="1800" dirty="0"/>
              <a:t>Hartmann, D.L., H.H. Hendon, and R.A. </a:t>
            </a:r>
            <a:r>
              <a:rPr lang="en-US" sz="1800" dirty="0" err="1"/>
              <a:t>Houze</a:t>
            </a:r>
            <a:r>
              <a:rPr lang="en-US" sz="1800" dirty="0"/>
              <a:t>, 1984: Some Implications of the </a:t>
            </a:r>
            <a:r>
              <a:rPr lang="en-US" sz="1800" dirty="0" err="1"/>
              <a:t>Mesoscale</a:t>
            </a:r>
            <a:r>
              <a:rPr lang="en-US" sz="1800" dirty="0"/>
              <a:t> Circulations in Tropical Cloud Clusters for Large-Scale Dynamics and Climate. J. Atmos. Sci., 41, 113–</a:t>
            </a:r>
            <a:r>
              <a:rPr lang="en-US" sz="1800" dirty="0" smtClean="0"/>
              <a:t>121. </a:t>
            </a:r>
            <a:endParaRPr lang="en-US" sz="1800" dirty="0"/>
          </a:p>
          <a:p>
            <a:r>
              <a:rPr lang="en-US" sz="1800" dirty="0"/>
              <a:t>Lau, K.M. and L.L. </a:t>
            </a:r>
            <a:r>
              <a:rPr lang="en-US" sz="1800" dirty="0" err="1"/>
              <a:t>Peng</a:t>
            </a:r>
            <a:r>
              <a:rPr lang="en-US" sz="1800" dirty="0"/>
              <a:t>, 1987: Origin of Low-Frequency (</a:t>
            </a:r>
            <a:r>
              <a:rPr lang="en-US" sz="1800" dirty="0" err="1"/>
              <a:t>Intraseasonal</a:t>
            </a:r>
            <a:r>
              <a:rPr lang="en-US" sz="1800" dirty="0"/>
              <a:t>) Oscillations in the Tropical Atmosphere. Part I: Basic Theory. J. Atmos. Sci., 44, 950–</a:t>
            </a:r>
            <a:r>
              <a:rPr lang="en-US" sz="1800" dirty="0" smtClean="0"/>
              <a:t>972.</a:t>
            </a:r>
          </a:p>
          <a:p>
            <a:r>
              <a:rPr lang="en-US" sz="1800" dirty="0"/>
              <a:t>Wu, Z., 2003: A Shallow CISK, Deep Equilibrium Mechanism for the Interaction between Large-Scale Convection and Large-Scale Circulations in the Tropics. J. Atmos. Sci., 60, 377–</a:t>
            </a:r>
            <a:r>
              <a:rPr lang="en-US" sz="1800" dirty="0" smtClean="0"/>
              <a:t>392.</a:t>
            </a:r>
          </a:p>
          <a:p>
            <a:r>
              <a:rPr lang="en-US" sz="1800" dirty="0" err="1"/>
              <a:t>Haertel</a:t>
            </a:r>
            <a:r>
              <a:rPr lang="en-US" sz="1800" dirty="0"/>
              <a:t>, P.T., G.N. </a:t>
            </a:r>
            <a:r>
              <a:rPr lang="en-US" sz="1800" dirty="0" err="1"/>
              <a:t>Kiladis</a:t>
            </a:r>
            <a:r>
              <a:rPr lang="en-US" sz="1800" dirty="0"/>
              <a:t>, A. </a:t>
            </a:r>
            <a:r>
              <a:rPr lang="en-US" sz="1800" dirty="0" err="1"/>
              <a:t>Denno</a:t>
            </a:r>
            <a:r>
              <a:rPr lang="en-US" sz="1800" dirty="0"/>
              <a:t>, and T.M. </a:t>
            </a:r>
            <a:r>
              <a:rPr lang="en-US" sz="1800" dirty="0" err="1"/>
              <a:t>Rickenbach</a:t>
            </a:r>
            <a:r>
              <a:rPr lang="en-US" sz="1800" dirty="0"/>
              <a:t>, 2008: Vertical-Mode Decompositions of 2-Day Waves and the Madden–Julian Oscillation. J. Atmos. Sci., 65, 813–</a:t>
            </a:r>
            <a:r>
              <a:rPr lang="en-US" sz="1800" dirty="0" smtClean="0"/>
              <a:t>833.</a:t>
            </a:r>
          </a:p>
          <a:p>
            <a:r>
              <a:rPr lang="en-US" sz="1800" dirty="0"/>
              <a:t>Sui, C. and K. Lau, 1989: Origin of Low-Frequency (</a:t>
            </a:r>
            <a:r>
              <a:rPr lang="en-US" sz="1800" dirty="0" err="1"/>
              <a:t>Intraseasonal</a:t>
            </a:r>
            <a:r>
              <a:rPr lang="en-US" sz="1800" dirty="0"/>
              <a:t>) </a:t>
            </a:r>
            <a:r>
              <a:rPr lang="en-US" sz="1800" dirty="0" err="1"/>
              <a:t>Oscilliations</a:t>
            </a:r>
            <a:r>
              <a:rPr lang="en-US" sz="1800" dirty="0"/>
              <a:t> in the Tropical Atmosphere. Part II: Structure and Propagation of Mobile Wave-CISK Modes and Their Modification by Lower Boundary </a:t>
            </a:r>
            <a:r>
              <a:rPr lang="en-US" sz="1800" dirty="0" err="1"/>
              <a:t>Forcings</a:t>
            </a:r>
            <a:r>
              <a:rPr lang="en-US" sz="1800" dirty="0"/>
              <a:t>. J. Atmos. Sci., 46, 37–</a:t>
            </a:r>
            <a:r>
              <a:rPr lang="en-US" sz="1800" dirty="0" smtClean="0"/>
              <a:t>56.</a:t>
            </a:r>
          </a:p>
          <a:p>
            <a:r>
              <a:rPr lang="en-US" sz="1800" dirty="0" err="1"/>
              <a:t>Kiladis</a:t>
            </a:r>
            <a:r>
              <a:rPr lang="en-US" sz="1800" dirty="0"/>
              <a:t>, G. N., M. C. Wheeler, P. T. </a:t>
            </a:r>
            <a:r>
              <a:rPr lang="en-US" sz="1800" dirty="0" err="1"/>
              <a:t>Haertel</a:t>
            </a:r>
            <a:r>
              <a:rPr lang="en-US" sz="1800" dirty="0"/>
              <a:t>, K. H. Straub, and P. E. Roundy (2009), Convectively coupled equatorial </a:t>
            </a:r>
            <a:r>
              <a:rPr lang="en-US" sz="1800" dirty="0" err="1"/>
              <a:t>waves,Rev</a:t>
            </a:r>
            <a:r>
              <a:rPr lang="en-US" sz="1800" dirty="0"/>
              <a:t>. </a:t>
            </a:r>
            <a:r>
              <a:rPr lang="en-US" sz="1800" dirty="0" err="1"/>
              <a:t>Geophys</a:t>
            </a:r>
            <a:r>
              <a:rPr lang="en-US" sz="1800" dirty="0"/>
              <a:t>., 47, </a:t>
            </a:r>
            <a:r>
              <a:rPr lang="en-US" sz="1800" dirty="0" smtClean="0"/>
              <a:t>RG2003.</a:t>
            </a:r>
          </a:p>
          <a:p>
            <a:r>
              <a:rPr lang="en-US" sz="1800" dirty="0"/>
              <a:t>G. J., and X. Song (2009), Interaction of deep and </a:t>
            </a:r>
            <a:r>
              <a:rPr lang="en-US" sz="1800" dirty="0" smtClean="0"/>
              <a:t>shallow convection </a:t>
            </a:r>
            <a:r>
              <a:rPr lang="en-US" sz="1800" dirty="0"/>
              <a:t>is key to Madden-Julian Oscillation simulation</a:t>
            </a:r>
            <a:r>
              <a:rPr lang="en-US" sz="1800" dirty="0" smtClean="0"/>
              <a:t>, </a:t>
            </a:r>
            <a:r>
              <a:rPr lang="en-US" sz="1800" dirty="0" err="1" smtClean="0"/>
              <a:t>Geophys</a:t>
            </a:r>
            <a:r>
              <a:rPr lang="en-US" sz="1800" dirty="0"/>
              <a:t>. Res. </a:t>
            </a:r>
            <a:r>
              <a:rPr lang="en-US" sz="1800" dirty="0" err="1"/>
              <a:t>Lett</a:t>
            </a:r>
            <a:r>
              <a:rPr lang="en-US" sz="1800" dirty="0"/>
              <a:t>., 36, </a:t>
            </a:r>
            <a:r>
              <a:rPr lang="en-US" sz="1800" dirty="0" smtClean="0"/>
              <a:t>L09708.</a:t>
            </a:r>
          </a:p>
        </p:txBody>
      </p:sp>
    </p:spTree>
    <p:extLst>
      <p:ext uri="{BB962C8B-B14F-4D97-AF65-F5344CB8AC3E}">
        <p14:creationId xmlns:p14="http://schemas.microsoft.com/office/powerpoint/2010/main" val="37670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796766"/>
              </p:ext>
            </p:extLst>
          </p:nvPr>
        </p:nvGraphicFramePr>
        <p:xfrm>
          <a:off x="1482835" y="1767027"/>
          <a:ext cx="5879556" cy="3866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" name="Equation" r:id="rId3" imgW="3111500" imgH="2044700" progId="Equation.3">
                  <p:embed/>
                </p:oleObj>
              </mc:Choice>
              <mc:Fallback>
                <p:oleObj name="Equation" r:id="rId3" imgW="3111500" imgH="204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2835" y="1767027"/>
                        <a:ext cx="5879556" cy="3866499"/>
                      </a:xfrm>
                      <a:prstGeom prst="rect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80884" y="647183"/>
            <a:ext cx="4141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Appendix A.  	</a:t>
            </a:r>
            <a:r>
              <a:rPr lang="en-US" sz="2400" dirty="0" err="1" smtClean="0">
                <a:solidFill>
                  <a:srgbClr val="FF0000"/>
                </a:solidFill>
              </a:rPr>
              <a:t>Diabatic</a:t>
            </a:r>
            <a:r>
              <a:rPr lang="en-US" sz="2400" dirty="0" smtClean="0">
                <a:solidFill>
                  <a:srgbClr val="FF0000"/>
                </a:solidFill>
              </a:rPr>
              <a:t> heating: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371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318"/>
            <a:ext cx="9144000" cy="3569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734" y="573917"/>
            <a:ext cx="54536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Appendix B.  	Model performance</a:t>
            </a:r>
          </a:p>
          <a:p>
            <a:endParaRPr lang="en-US" sz="2800" dirty="0" smtClean="0"/>
          </a:p>
          <a:p>
            <a:r>
              <a:rPr lang="en-US" sz="2800" dirty="0" smtClean="0"/>
              <a:t>Running speed tests on PC : </a:t>
            </a:r>
            <a:r>
              <a:rPr lang="en-US" sz="2800" dirty="0" err="1" smtClean="0">
                <a:solidFill>
                  <a:srgbClr val="0000FF"/>
                </a:solidFill>
              </a:rPr>
              <a:t>nlev</a:t>
            </a:r>
            <a:r>
              <a:rPr lang="en-US" sz="2800" dirty="0" smtClean="0">
                <a:solidFill>
                  <a:srgbClr val="0000FF"/>
                </a:solidFill>
              </a:rPr>
              <a:t>=26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9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39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51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13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70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475" y="1101030"/>
            <a:ext cx="3343133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4851" y="1101030"/>
            <a:ext cx="3343134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2727" y="744871"/>
            <a:ext cx="4831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Deep                 		 			shallow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6548" y="390752"/>
            <a:ext cx="374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Appendix C.    Steady forcing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66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Appendix </a:t>
            </a:r>
            <a:r>
              <a:rPr lang="en-US" sz="3200" dirty="0" smtClean="0">
                <a:solidFill>
                  <a:srgbClr val="FF0000"/>
                </a:solidFill>
              </a:rPr>
              <a:t>D.    Rayleigh friction effect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8922" y="1524000"/>
            <a:ext cx="2995843" cy="4891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2384" y="1530397"/>
            <a:ext cx="3053089" cy="48849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8588" y="6230673"/>
            <a:ext cx="178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RF = 10 day</a:t>
            </a:r>
            <a:r>
              <a:rPr lang="en-US" sz="2400" baseline="30000" dirty="0" smtClean="0"/>
              <a:t>-1</a:t>
            </a:r>
            <a:endParaRPr lang="en-US" sz="24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6295212" y="6230673"/>
            <a:ext cx="923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 RF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996485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24" y="317486"/>
            <a:ext cx="1150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Mode 1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Mode 2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Mode 3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380" y="0"/>
            <a:ext cx="2662267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155" y="354119"/>
            <a:ext cx="4591845" cy="2075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4459" y="2429177"/>
            <a:ext cx="4552155" cy="17385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78570" y="366330"/>
            <a:ext cx="11892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Mode 1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>
              <a:solidFill>
                <a:srgbClr val="0000FF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>
              <a:solidFill>
                <a:srgbClr val="0000FF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Mode2+3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6702" y="4314074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The horizontal divergence </a:t>
            </a:r>
            <a:r>
              <a:rPr lang="en-US" sz="2000" dirty="0"/>
              <a:t>contributed by shallow modes is an important factor in the column-integrated moist </a:t>
            </a:r>
            <a:r>
              <a:rPr lang="en-US" sz="2000" dirty="0" smtClean="0"/>
              <a:t>enthalpy budget</a:t>
            </a:r>
            <a:r>
              <a:rPr lang="en-US" sz="2000" dirty="0"/>
              <a:t>. </a:t>
            </a:r>
            <a:r>
              <a:rPr lang="en-US" sz="2000" dirty="0" smtClean="0"/>
              <a:t>These </a:t>
            </a:r>
            <a:r>
              <a:rPr lang="en-US" sz="2000" dirty="0"/>
              <a:t>modes converge moist static energy for a time prior to when deep circulations export </a:t>
            </a:r>
            <a:r>
              <a:rPr lang="en-US" sz="2000" dirty="0" smtClean="0"/>
              <a:t>moist static </a:t>
            </a:r>
            <a:r>
              <a:rPr lang="en-US" sz="2000" dirty="0"/>
              <a:t>energy.</a:t>
            </a:r>
          </a:p>
        </p:txBody>
      </p:sp>
      <p:sp>
        <p:nvSpPr>
          <p:cNvPr id="6" name="Rectangle 5"/>
          <p:cNvSpPr/>
          <p:nvPr/>
        </p:nvSpPr>
        <p:spPr>
          <a:xfrm>
            <a:off x="6976485" y="637617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Haertel</a:t>
            </a:r>
            <a:r>
              <a:rPr lang="en-US" dirty="0" smtClean="0"/>
              <a:t> et al.,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2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0538"/>
            <a:ext cx="8229600" cy="552907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Hartmann et al., 1984: a heating profile with a strong maximum at 400hPa and weak maximum below 400hPa can produce a reasonable east-west (i.e. Walker) circulation;</a:t>
            </a:r>
          </a:p>
          <a:p>
            <a:r>
              <a:rPr lang="en-US" sz="2800" dirty="0" smtClean="0"/>
              <a:t>Lau and </a:t>
            </a:r>
            <a:r>
              <a:rPr lang="en-US" sz="2800" dirty="0" err="1" smtClean="0"/>
              <a:t>Peng</a:t>
            </a:r>
            <a:r>
              <a:rPr lang="en-US" sz="2800" dirty="0" smtClean="0"/>
              <a:t>, 1987: (mobile) wave-CISK (24 days)</a:t>
            </a:r>
          </a:p>
          <a:p>
            <a:r>
              <a:rPr lang="en-US" sz="2800" dirty="0" smtClean="0"/>
              <a:t>Sui and Lau, 1989: different heating profiles</a:t>
            </a:r>
            <a:endParaRPr lang="en-US" dirty="0"/>
          </a:p>
          <a:p>
            <a:pPr lvl="1"/>
            <a:r>
              <a:rPr lang="en-US" sz="2400" dirty="0" smtClean="0"/>
              <a:t>Fast mode: peak at 500 </a:t>
            </a:r>
            <a:r>
              <a:rPr lang="en-US" sz="2400" dirty="0" err="1" smtClean="0"/>
              <a:t>hPa</a:t>
            </a:r>
            <a:r>
              <a:rPr lang="en-US" sz="2400" dirty="0"/>
              <a:t>;</a:t>
            </a:r>
            <a:r>
              <a:rPr lang="en-US" sz="2400" dirty="0" smtClean="0"/>
              <a:t> 26 days</a:t>
            </a:r>
          </a:p>
          <a:p>
            <a:pPr lvl="1"/>
            <a:r>
              <a:rPr lang="en-US" sz="2400" dirty="0" smtClean="0"/>
              <a:t>Slow mode: peak in 500~700 </a:t>
            </a:r>
            <a:r>
              <a:rPr lang="en-US" sz="2400" dirty="0" err="1" smtClean="0"/>
              <a:t>hPa</a:t>
            </a:r>
            <a:r>
              <a:rPr lang="en-US" sz="2400" dirty="0" smtClean="0"/>
              <a:t>; 52 days</a:t>
            </a:r>
            <a:endParaRPr lang="en-US" dirty="0" smtClean="0"/>
          </a:p>
          <a:p>
            <a:r>
              <a:rPr lang="en-US" sz="2800" dirty="0" smtClean="0"/>
              <a:t>Wu, 2003: analytical solution of large-scale circulation forced by deep and shallow heating, with a set of linear equations; </a:t>
            </a:r>
            <a:r>
              <a:rPr lang="en-US" sz="2800" dirty="0"/>
              <a:t>“shallow CISK, deep equilibrium</a:t>
            </a:r>
            <a:r>
              <a:rPr lang="en-US" sz="2800" dirty="0" smtClean="0"/>
              <a:t>”</a:t>
            </a:r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22129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94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Why study this topic</a:t>
            </a:r>
          </a:p>
          <a:p>
            <a:pPr lvl="1"/>
            <a:r>
              <a:rPr lang="en-US" sz="2400" dirty="0" smtClean="0"/>
              <a:t>E.g. Walker circulation; MJO eastern propagation which is not well understood</a:t>
            </a:r>
            <a:endParaRPr lang="en-US" sz="2400" dirty="0"/>
          </a:p>
          <a:p>
            <a:r>
              <a:rPr lang="en-US" sz="2800" dirty="0" smtClean="0"/>
              <a:t>Why separate it into deep and shallow modes?</a:t>
            </a:r>
          </a:p>
          <a:p>
            <a:pPr lvl="1"/>
            <a:r>
              <a:rPr lang="en-US" sz="2400" dirty="0" smtClean="0"/>
              <a:t>OBS: distinguished; 20% shallow; different impacts on large-scale circulation; very important in simulating MJO</a:t>
            </a:r>
            <a:endParaRPr lang="en-US" sz="2400" dirty="0"/>
          </a:p>
          <a:p>
            <a:r>
              <a:rPr lang="en-US" sz="2800" dirty="0" smtClean="0"/>
              <a:t>Why use this model (dynamic core)?</a:t>
            </a:r>
          </a:p>
          <a:p>
            <a:pPr lvl="1"/>
            <a:r>
              <a:rPr lang="en-US" sz="2400" dirty="0" smtClean="0"/>
              <a:t>Idealized, simple: isolate </a:t>
            </a:r>
            <a:r>
              <a:rPr lang="en-US" sz="2400" dirty="0"/>
              <a:t>the </a:t>
            </a:r>
            <a:r>
              <a:rPr lang="en-US" sz="2400" dirty="0" smtClean="0"/>
              <a:t>impact from other interactions; </a:t>
            </a:r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elps to directly</a:t>
            </a:r>
            <a:r>
              <a:rPr lang="en-US" sz="2400" dirty="0"/>
              <a:t> </a:t>
            </a:r>
            <a:r>
              <a:rPr lang="en-US" sz="2400" dirty="0" smtClean="0"/>
              <a:t>see the interaction between heating and circulation; easy to explore the mechanism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891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9324" cy="487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do tropical circulation and wave propagation response to different </a:t>
            </a:r>
            <a:r>
              <a:rPr lang="en-US" sz="2800" dirty="0" err="1" smtClean="0"/>
              <a:t>diabatic</a:t>
            </a:r>
            <a:r>
              <a:rPr lang="en-US" sz="2800" dirty="0" smtClean="0"/>
              <a:t> heating profiles (i.e. deep and shallow modes)? </a:t>
            </a:r>
          </a:p>
          <a:p>
            <a:endParaRPr lang="en-US" sz="2800" dirty="0" smtClean="0"/>
          </a:p>
          <a:p>
            <a:r>
              <a:rPr lang="en-US" sz="2800" dirty="0" smtClean="0"/>
              <a:t>What are the differences?</a:t>
            </a:r>
          </a:p>
          <a:p>
            <a:r>
              <a:rPr lang="en-US" sz="2800" dirty="0" smtClean="0"/>
              <a:t>Why are they different?</a:t>
            </a:r>
          </a:p>
        </p:txBody>
      </p:sp>
    </p:spTree>
    <p:extLst>
      <p:ext uri="{BB962C8B-B14F-4D97-AF65-F5344CB8AC3E}">
        <p14:creationId xmlns:p14="http://schemas.microsoft.com/office/powerpoint/2010/main" val="248634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Large-scale circulation</a:t>
            </a:r>
          </a:p>
          <a:p>
            <a:pPr lvl="1"/>
            <a:r>
              <a:rPr lang="en-US" sz="2800" dirty="0" smtClean="0"/>
              <a:t>Shallow </a:t>
            </a:r>
            <a:r>
              <a:rPr lang="en-US" sz="2800" dirty="0" err="1" smtClean="0"/>
              <a:t>diabatic</a:t>
            </a:r>
            <a:r>
              <a:rPr lang="en-US" sz="2800" dirty="0" smtClean="0"/>
              <a:t> heating induces stronger low-level convergence, which feeds the stronger convection.</a:t>
            </a:r>
            <a:endParaRPr lang="en-US" sz="2800" dirty="0"/>
          </a:p>
          <a:p>
            <a:endParaRPr lang="en-US" sz="3200" dirty="0" smtClean="0"/>
          </a:p>
          <a:p>
            <a:r>
              <a:rPr lang="en-US" sz="3200" dirty="0" smtClean="0"/>
              <a:t>Wave propagation</a:t>
            </a:r>
          </a:p>
          <a:p>
            <a:pPr lvl="1"/>
            <a:r>
              <a:rPr lang="en-US" sz="2800" dirty="0" smtClean="0"/>
              <a:t>Shallow </a:t>
            </a:r>
            <a:r>
              <a:rPr lang="en-US" sz="2800" dirty="0" err="1" smtClean="0"/>
              <a:t>diabatic</a:t>
            </a:r>
            <a:r>
              <a:rPr lang="en-US" sz="2800" dirty="0" smtClean="0"/>
              <a:t> heating generates slower (reasonable) eastward wave propagation.</a:t>
            </a:r>
          </a:p>
        </p:txBody>
      </p:sp>
    </p:spTree>
    <p:extLst>
      <p:ext uri="{BB962C8B-B14F-4D97-AF65-F5344CB8AC3E}">
        <p14:creationId xmlns:p14="http://schemas.microsoft.com/office/powerpoint/2010/main" val="2595473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3651</TotalTime>
  <Words>1335</Words>
  <Application>Microsoft Macintosh PowerPoint</Application>
  <PresentationFormat>On-screen Show (4:3)</PresentationFormat>
  <Paragraphs>278</Paragraphs>
  <Slides>48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Clarity</vt:lpstr>
      <vt:lpstr>Equation</vt:lpstr>
      <vt:lpstr>Sensitivity of Large-Scale Circulation and Wave Propagation to Tropical Shallow/Deep Diabatic Heating</vt:lpstr>
      <vt:lpstr>Outline</vt:lpstr>
      <vt:lpstr>PowerPoint Presentation</vt:lpstr>
      <vt:lpstr>PowerPoint Presentation</vt:lpstr>
      <vt:lpstr>PowerPoint Presentation</vt:lpstr>
      <vt:lpstr>PowerPoint Presentation</vt:lpstr>
      <vt:lpstr>Introduction</vt:lpstr>
      <vt:lpstr>Motivations</vt:lpstr>
      <vt:lpstr>Hypothesis</vt:lpstr>
      <vt:lpstr>Brief description of the model</vt:lpstr>
      <vt:lpstr>Experimental design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D.    Rayleigh friction effect</vt:lpstr>
    </vt:vector>
  </TitlesOfParts>
  <Company>Stony Brook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Haiyang Yu</dc:creator>
  <cp:lastModifiedBy>Haiyang Yu</cp:lastModifiedBy>
  <cp:revision>507</cp:revision>
  <dcterms:created xsi:type="dcterms:W3CDTF">2017-03-21T15:34:53Z</dcterms:created>
  <dcterms:modified xsi:type="dcterms:W3CDTF">2017-09-11T15:14:40Z</dcterms:modified>
</cp:coreProperties>
</file>